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7" r:id="rId3"/>
    <p:sldId id="284" r:id="rId4"/>
    <p:sldId id="285" r:id="rId5"/>
    <p:sldId id="286" r:id="rId6"/>
    <p:sldId id="287" r:id="rId7"/>
    <p:sldId id="288" r:id="rId8"/>
    <p:sldId id="265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國立臺灣大學數位人文研究中心＊圖書館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探索臺灣歷史數位學習知識網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A25DB-0628-4883-9348-69A090A1EA26}" type="datetimeFigureOut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3719E-1EBB-4C1D-9BC2-A231D37DB4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783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F4073-EF21-4128-9929-1BA74500601B}" type="datetimeFigureOut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35460-F3DB-46E2-968D-9775A825399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76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5460-F3DB-46E2-968D-9775A825399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97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5460-F3DB-46E2-968D-9775A825399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59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5460-F3DB-46E2-968D-9775A825399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284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5460-F3DB-46E2-968D-9775A825399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684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5460-F3DB-46E2-968D-9775A825399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13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5460-F3DB-46E2-968D-9775A825399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291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5460-F3DB-46E2-968D-9775A825399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250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35460-F3DB-46E2-968D-9775A825399C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62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CFCB-E8EF-48BE-9024-78FBDF2F60D9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A17BB1A-18FE-4435-AD0B-9F92E081AC5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356350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E49A29BD-F601-4860-A10F-A3F66EB8714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551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7E1-C720-4CDB-9606-7344F5049803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‹#›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29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00A80-DC78-4CFA-BCD6-166878444BA2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‹#›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89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7E80-CD85-452D-8D60-1B76EC2A660B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‹#›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48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636A-AE52-4D6E-B5C4-99D72BF1BF90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‹#›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11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62CF-1E5E-43EA-B384-DCD30B767A04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‹#›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05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0770-088D-4AD8-81AF-A27FE4D23FE0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‹#›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71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51721-0CA0-4230-B6B4-3B5482B98F07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‹#›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932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FE27-F01A-4CC2-8C74-DA1107AD8FF3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‹#›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94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ECE84-773B-46FC-B8A3-6F27A1010155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‹#›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40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5328-1A02-4E6A-829D-ADA1D21841A6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‹#›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996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7B788-8AB0-499D-99C9-415009062D82}" type="datetime1">
              <a:rPr lang="zh-TW" altLang="en-US" smtClean="0"/>
              <a:t>2016/3/28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dirty="0" smtClean="0"/>
              <a:t>‹#›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A29BD-F601-4860-A10F-A3F66EB871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47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69960" t="36036" r="19259" b="47753"/>
          <a:stretch/>
        </p:blipFill>
        <p:spPr>
          <a:xfrm>
            <a:off x="316761" y="0"/>
            <a:ext cx="2628901" cy="15811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669312"/>
            <a:ext cx="9144000" cy="12652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4646427"/>
            <a:ext cx="9144000" cy="3012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0758" y="3341065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馬偕與原住民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07136" y="2106763"/>
            <a:ext cx="455124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海外遺珍</a:t>
            </a:r>
            <a:r>
              <a:rPr lang="en-US" altLang="zh-TW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3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學習模組簡報</a:t>
            </a:r>
            <a:endParaRPr lang="en-US" altLang="zh-TW" sz="3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45744" y="5299129"/>
            <a:ext cx="34740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 數位人文研究中心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 人類學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endParaRPr lang="zh-TW" altLang="en-US" dirty="0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0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58663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793315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3586630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4662619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021282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379945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738608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097271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455934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6814597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7173260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8966565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7531923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7890586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8249249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8607912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17326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075989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1434652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2151978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2510641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2869304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227967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3945293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4303956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0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720315" y="1105511"/>
            <a:ext cx="3435551" cy="52508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297713"/>
            <a:ext cx="9144000" cy="797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馬偕與原住民地區設教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0"/>
            <a:ext cx="381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海外遺珍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馬偕與原住民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8222" y="1259449"/>
            <a:ext cx="54624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馬</a:t>
            </a:r>
            <a:r>
              <a:rPr lang="zh-TW" altLang="en-US" sz="16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偕</a:t>
            </a:r>
            <a:r>
              <a:rPr lang="zh-TW" altLang="en-US" sz="16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1871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年底抵達台灣，至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1901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年他去世為止，三十年期間，除了二次短期返國述職之外，幾乎都在台灣。他翻山越嶺不怕艱難險阻，在臺灣北部地區四處傳教，傳道旅行的足跡遍及大城小鎮，尤其深入山區和東北平原原住民部落。</a:t>
            </a:r>
          </a:p>
          <a:p>
            <a:pPr algn="just">
              <a:lnSpc>
                <a:spcPts val="2400"/>
              </a:lnSpc>
            </a:pPr>
            <a:endParaRPr lang="zh-TW" altLang="en-US" sz="1600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</a:pP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馬偕在北臺灣的傳教工作頗為成功。至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1883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年時已經看見豐碩的成果，尤其是在宜蘭地區的噶瑪蘭族部落。根據馬偕自己的記錄，超過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2000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多名噶瑪蘭人拋棄了原來祭拜的偶像，改信基督教。</a:t>
            </a:r>
          </a:p>
          <a:p>
            <a:pPr algn="just">
              <a:lnSpc>
                <a:spcPts val="2400"/>
              </a:lnSpc>
            </a:pPr>
            <a:endParaRPr lang="zh-TW" altLang="en-US" sz="1600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19024" y="10357"/>
            <a:ext cx="372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zh-TW" sz="1200" dirty="0" smtClean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【更多資料：</a:t>
            </a:r>
            <a:r>
              <a:rPr lang="en-US" altLang="zh-TW" sz="1200" u="sng" dirty="0" smtClean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http://140.112.145.76/sharon/</a:t>
            </a:r>
            <a:r>
              <a:rPr lang="zh-TW" altLang="zh-TW" sz="1200" u="sng" dirty="0" smtClean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endParaRPr lang="zh-TW" altLang="en-US" sz="1200" u="sng" dirty="0">
              <a:solidFill>
                <a:srgbClr val="0000FF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960" t="36036" r="19259" b="47753"/>
          <a:stretch/>
        </p:blipFill>
        <p:spPr>
          <a:xfrm>
            <a:off x="0" y="6134985"/>
            <a:ext cx="1202120" cy="723014"/>
          </a:xfrm>
          <a:prstGeom prst="rect">
            <a:avLst/>
          </a:prstGeom>
        </p:spPr>
      </p:pic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22" name="文字方塊 10"/>
          <p:cNvSpPr txBox="1"/>
          <p:nvPr/>
        </p:nvSpPr>
        <p:spPr>
          <a:xfrm>
            <a:off x="5708449" y="5490946"/>
            <a:ext cx="3435551" cy="461665"/>
          </a:xfrm>
          <a:prstGeom prst="rect">
            <a:avLst/>
          </a:prstGeom>
          <a:solidFill>
            <a:schemeClr val="accent5">
              <a:lumMod val="50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〔</a:t>
            </a:r>
            <a:r>
              <a:rPr lang="zh-TW" altLang="en-US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〕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馬偕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牧師傳道旅行的足跡遍及大城小鎮，尤其深入山區和東北平原原住民部落</a:t>
            </a:r>
            <a:endParaRPr lang="zh-TW" altLang="en-US" sz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30" y="1259449"/>
            <a:ext cx="2988987" cy="405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3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1148609"/>
            <a:ext cx="9155867" cy="31097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297713"/>
            <a:ext cx="9144000" cy="797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馬偕與原住民地區設教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0"/>
            <a:ext cx="381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海外遺珍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馬偕與原住民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9777" y="4405341"/>
            <a:ext cx="85927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1884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1885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年中法戰爭期間，</a:t>
            </a:r>
            <a:r>
              <a:rPr lang="zh-TW" altLang="en-US" sz="16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因為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臺</a:t>
            </a:r>
            <a:r>
              <a:rPr lang="zh-TW" altLang="en-US" sz="16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灣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民眾仇外情緒燒毀了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間馬偕蓋的教堂，後來獲得劉銘傳給的賠償金，重蓋了更加宏偉的「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賠償教會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en-US" sz="16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sz="1600" dirty="0" smtClean="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Bef>
                <a:spcPts val="600"/>
              </a:spcBef>
            </a:pPr>
            <a:r>
              <a:rPr lang="en-US" altLang="zh-TW" sz="16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1886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年，馬偕提到他在東海岸花蓮已經有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個聚會所，當地已有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1138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人受洗</a:t>
            </a:r>
            <a:r>
              <a:rPr lang="zh-TW" altLang="en-US" sz="16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600" dirty="0" smtClean="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  <a:spcBef>
                <a:spcPts val="600"/>
              </a:spcBef>
            </a:pPr>
            <a:r>
              <a:rPr lang="zh-TW" altLang="en-US" sz="16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1901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年馬偕過世前，總計建立了超過</a:t>
            </a:r>
            <a:r>
              <a:rPr lang="en-US" altLang="zh-TW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90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間教堂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，信徒超過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4,000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名。；宜蘭地區就有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多個噶瑪蘭村落設立教會，現今還有不少噶瑪蘭人姓「偕」，也是當時受到馬偕的影響。</a:t>
            </a:r>
          </a:p>
        </p:txBody>
      </p:sp>
      <p:sp>
        <p:nvSpPr>
          <p:cNvPr id="6" name="矩形 5"/>
          <p:cNvSpPr/>
          <p:nvPr/>
        </p:nvSpPr>
        <p:spPr>
          <a:xfrm>
            <a:off x="1633121" y="3768747"/>
            <a:ext cx="5507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62330">
              <a:lnSpc>
                <a:spcPts val="1200"/>
              </a:lnSpc>
              <a:spcAft>
                <a:spcPts val="0"/>
              </a:spcAft>
            </a:pPr>
            <a:r>
              <a:rPr lang="en-US" altLang="zh-TW" sz="1200" kern="100" dirty="0" smtClean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〔</a:t>
            </a:r>
            <a:r>
              <a:rPr lang="zh-TW" altLang="zh-TW" sz="1200" kern="100" dirty="0" smtClean="0"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圖</a:t>
            </a:r>
            <a:r>
              <a:rPr lang="en-US" altLang="zh-TW" sz="12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〕</a:t>
            </a:r>
            <a:r>
              <a:rPr lang="zh-TW" altLang="en-US" sz="12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馬偕設立的教會</a:t>
            </a:r>
            <a:r>
              <a:rPr lang="en-US" altLang="zh-TW" sz="12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Churches established by Mackay</a:t>
            </a:r>
            <a:r>
              <a:rPr lang="zh-TW" altLang="en-US" sz="12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12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1872─1900</a:t>
            </a:r>
            <a:r>
              <a:rPr lang="zh-TW" altLang="en-US" sz="12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  <a:p>
            <a:pPr marR="862330">
              <a:lnSpc>
                <a:spcPts val="1200"/>
              </a:lnSpc>
              <a:spcAft>
                <a:spcPts val="0"/>
              </a:spcAft>
            </a:pPr>
            <a:r>
              <a:rPr lang="zh-TW" altLang="en-US" sz="12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馬偕</a:t>
            </a:r>
            <a:r>
              <a:rPr lang="zh-TW" altLang="en-US" sz="12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牧師北台灣教會 </a:t>
            </a:r>
            <a:r>
              <a:rPr lang="zh-TW" altLang="en-US" sz="12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1200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http</a:t>
            </a:r>
            <a:r>
              <a:rPr lang="en-US" altLang="zh-TW" sz="1200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://140.112.145.76/sharon/3/</a:t>
            </a:r>
          </a:p>
        </p:txBody>
      </p:sp>
      <p:sp>
        <p:nvSpPr>
          <p:cNvPr id="10" name="矩形 9"/>
          <p:cNvSpPr/>
          <p:nvPr/>
        </p:nvSpPr>
        <p:spPr>
          <a:xfrm>
            <a:off x="5419024" y="10357"/>
            <a:ext cx="372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zh-TW" sz="1200" dirty="0" smtClean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【更多資料：</a:t>
            </a:r>
            <a:r>
              <a:rPr lang="en-US" altLang="zh-TW" sz="1200" u="sng" dirty="0" smtClean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http://140.112.145.76/sharon/</a:t>
            </a:r>
            <a:r>
              <a:rPr lang="zh-TW" altLang="zh-TW" sz="1200" u="sng" dirty="0" smtClean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endParaRPr lang="zh-TW" altLang="en-US" sz="1200" u="sng" dirty="0">
              <a:solidFill>
                <a:srgbClr val="0000FF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960" t="36036" r="19259" b="47753"/>
          <a:stretch/>
        </p:blipFill>
        <p:spPr>
          <a:xfrm>
            <a:off x="0" y="6134985"/>
            <a:ext cx="1202120" cy="723014"/>
          </a:xfrm>
          <a:prstGeom prst="rect">
            <a:avLst/>
          </a:prstGeom>
        </p:spPr>
      </p:pic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14" name="圖片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3121" y="1247774"/>
            <a:ext cx="5581015" cy="250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3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957011" y="1095153"/>
            <a:ext cx="4198857" cy="57628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297713"/>
            <a:ext cx="9144000" cy="797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馬偕藏品之原住民文物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0"/>
            <a:ext cx="381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海外遺珍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馬偕與原住民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7879" y="1392866"/>
            <a:ext cx="473913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馬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偕除了傳教、行醫和辦學等成果之外，他也是最早的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臺灣博物學家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之一。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由於受到西方博物學觀念的影響，馬偕在臺灣佈教途中，經常四處採集動、植、礦物和文物標本；其中尤其珍貴的是許多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北部平埔原住民的文物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，以及信徒丟棄的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漢式神像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等。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zh-TW" altLang="en-US" sz="16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馬偕採集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的臺灣文物，大部份在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1893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年被他帶回加拿大，做為向加拿大教區民眾呈現台灣印象的主要物證。</a:t>
            </a:r>
          </a:p>
          <a:p>
            <a:pPr algn="just">
              <a:lnSpc>
                <a:spcPts val="2400"/>
              </a:lnSpc>
              <a:spcBef>
                <a:spcPts val="1200"/>
              </a:spcBef>
            </a:pP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1894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月，馬偕將這些臺灣藏品捐贈給多倫多的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「諾克斯學院博物館」（</a:t>
            </a:r>
            <a:r>
              <a:rPr lang="en-US" altLang="zh-TW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Knox College Museum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）。</a:t>
            </a:r>
          </a:p>
        </p:txBody>
      </p:sp>
      <p:sp>
        <p:nvSpPr>
          <p:cNvPr id="10" name="矩形 9"/>
          <p:cNvSpPr/>
          <p:nvPr/>
        </p:nvSpPr>
        <p:spPr>
          <a:xfrm>
            <a:off x="5419024" y="10357"/>
            <a:ext cx="372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zh-TW" sz="1200" dirty="0" smtClean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【更多資料：</a:t>
            </a:r>
            <a:r>
              <a:rPr lang="en-US" altLang="zh-TW" sz="1200" u="sng" dirty="0" smtClean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http://140.112.145.76/sharon/</a:t>
            </a:r>
            <a:r>
              <a:rPr lang="zh-TW" altLang="zh-TW" sz="1200" u="sng" dirty="0" smtClean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endParaRPr lang="zh-TW" altLang="en-US" sz="1200" u="sng" dirty="0">
              <a:solidFill>
                <a:srgbClr val="0000FF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960" t="36036" r="19259" b="47753"/>
          <a:stretch/>
        </p:blipFill>
        <p:spPr>
          <a:xfrm>
            <a:off x="0" y="6134985"/>
            <a:ext cx="1202120" cy="723014"/>
          </a:xfrm>
          <a:prstGeom prst="rect">
            <a:avLst/>
          </a:prstGeom>
        </p:spPr>
      </p:pic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12" name="圖片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46" y="1229237"/>
            <a:ext cx="3347028" cy="252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246" y="3803558"/>
            <a:ext cx="3347028" cy="265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0"/>
          <p:cNvSpPr txBox="1"/>
          <p:nvPr/>
        </p:nvSpPr>
        <p:spPr>
          <a:xfrm>
            <a:off x="4957011" y="6506117"/>
            <a:ext cx="4186989" cy="276999"/>
          </a:xfrm>
          <a:prstGeom prst="rect">
            <a:avLst/>
          </a:prstGeom>
          <a:solidFill>
            <a:schemeClr val="accent5">
              <a:lumMod val="50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〔</a:t>
            </a:r>
            <a:r>
              <a:rPr lang="zh-TW" altLang="en-US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〕1915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年之前</a:t>
            </a:r>
            <a:r>
              <a: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Knox College Museum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展出的馬偕藏品</a:t>
            </a:r>
          </a:p>
        </p:txBody>
      </p:sp>
    </p:spTree>
    <p:extLst>
      <p:ext uri="{BB962C8B-B14F-4D97-AF65-F5344CB8AC3E}">
        <p14:creationId xmlns:p14="http://schemas.microsoft.com/office/powerpoint/2010/main" val="19137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957011" y="1095153"/>
            <a:ext cx="4198857" cy="57628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297713"/>
            <a:ext cx="9144000" cy="797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馬偕藏品之原住民文物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0"/>
            <a:ext cx="381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海外遺珍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馬偕與原住民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7879" y="1392866"/>
            <a:ext cx="46043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馬</a:t>
            </a:r>
            <a:r>
              <a:rPr lang="zh-TW" altLang="en-US" sz="16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偕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藏品後因多倫多大學整併，轉移交至多倫多皇家安大略博物館（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ROM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），今日有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311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組、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約</a:t>
            </a:r>
            <a:r>
              <a:rPr lang="en-US" altLang="zh-TW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500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件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的文物，主要是馬偕在傳道旅行途中採集或信徒捐贈物品</a:t>
            </a:r>
            <a:r>
              <a:rPr lang="zh-TW" altLang="en-US" sz="16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600" dirty="0" smtClean="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</a:pPr>
            <a:endParaRPr lang="zh-TW" altLang="en-US" sz="1600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</a:pP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原住民部落是馬偕傳道和設立教會的重點地區，他收藏的物品也絕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超過</a:t>
            </a:r>
            <a:r>
              <a:rPr lang="en-US" altLang="zh-TW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2/3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是原住民文物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；其中約有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50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件精彩的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噶瑪蘭文物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，是在臺灣已無法看見的稀有物品，如整套噶瑪蘭新娘禮服</a:t>
            </a:r>
            <a:r>
              <a:rPr lang="zh-TW" altLang="en-US" sz="16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1600" dirty="0" smtClean="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</a:pPr>
            <a:endParaRPr lang="zh-TW" altLang="en-US" sz="1600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2400"/>
              </a:lnSpc>
            </a:pP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另一方面，馬偕藏品也呈現出</a:t>
            </a:r>
            <a:r>
              <a:rPr lang="en-US" altLang="zh-TW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100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多年前臺灣社會的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物質文化特性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，以及採集者的觀看和關注焦點。</a:t>
            </a:r>
          </a:p>
        </p:txBody>
      </p:sp>
      <p:sp>
        <p:nvSpPr>
          <p:cNvPr id="10" name="矩形 9"/>
          <p:cNvSpPr/>
          <p:nvPr/>
        </p:nvSpPr>
        <p:spPr>
          <a:xfrm>
            <a:off x="5419024" y="10357"/>
            <a:ext cx="372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zh-TW" sz="1200" dirty="0" smtClean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【更多資料：</a:t>
            </a:r>
            <a:r>
              <a:rPr lang="en-US" altLang="zh-TW" sz="1200" u="sng" dirty="0" smtClean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http://140.112.145.76/sharon/</a:t>
            </a:r>
            <a:r>
              <a:rPr lang="zh-TW" altLang="zh-TW" sz="1200" u="sng" dirty="0" smtClean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endParaRPr lang="zh-TW" altLang="en-US" sz="1200" u="sng" dirty="0">
              <a:solidFill>
                <a:srgbClr val="0000FF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960" t="36036" r="19259" b="47753"/>
          <a:stretch/>
        </p:blipFill>
        <p:spPr>
          <a:xfrm>
            <a:off x="0" y="6134985"/>
            <a:ext cx="1202120" cy="723014"/>
          </a:xfrm>
          <a:prstGeom prst="rect">
            <a:avLst/>
          </a:prstGeom>
        </p:spPr>
      </p:pic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16" name="文字方塊 10"/>
          <p:cNvSpPr txBox="1"/>
          <p:nvPr/>
        </p:nvSpPr>
        <p:spPr>
          <a:xfrm>
            <a:off x="4957011" y="6506117"/>
            <a:ext cx="4186989" cy="276999"/>
          </a:xfrm>
          <a:prstGeom prst="rect">
            <a:avLst/>
          </a:prstGeom>
          <a:solidFill>
            <a:schemeClr val="accent5">
              <a:lumMod val="50000"/>
              <a:alpha val="49000"/>
            </a:schemeClr>
          </a:solidFill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〔</a:t>
            </a:r>
            <a:r>
              <a:rPr lang="zh-TW" altLang="en-US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en-US" altLang="zh-TW" sz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〕</a:t>
            </a:r>
            <a:r>
              <a:rPr lang="zh-TW" altLang="en-US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整套噶瑪蘭新娘禮服</a:t>
            </a:r>
          </a:p>
        </p:txBody>
      </p:sp>
      <p:pic>
        <p:nvPicPr>
          <p:cNvPr id="14" name="圖片 13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11" y="1215967"/>
            <a:ext cx="3553992" cy="529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41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97713"/>
            <a:ext cx="9144000" cy="797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馬偕臺灣藏品來源相關族群分析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0" y="0"/>
            <a:ext cx="381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海外遺珍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馬偕與原住民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7879" y="1392866"/>
            <a:ext cx="8598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馬</a:t>
            </a:r>
            <a:r>
              <a:rPr lang="zh-TW" altLang="en-US" sz="16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偕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採集的臺灣原住民文物以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北部山區泰雅族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賽夏族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相關物品最多，可以反映出當時馬偕與這些族群的互動關係。此外最珍貴而稀有的為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噶瑪蘭文物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，還有許多漢式神像和其他族群不詳的</a:t>
            </a:r>
            <a:r>
              <a:rPr lang="zh-TW" altLang="en-US" sz="16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文物。</a:t>
            </a:r>
            <a:endParaRPr lang="zh-TW" altLang="en-US" sz="1600" dirty="0"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19024" y="10357"/>
            <a:ext cx="372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zh-TW" sz="1200" dirty="0" smtClean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【更多資料：</a:t>
            </a:r>
            <a:r>
              <a:rPr lang="en-US" altLang="zh-TW" sz="1200" u="sng" dirty="0" smtClean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http://140.112.145.76/sharon/</a:t>
            </a:r>
            <a:r>
              <a:rPr lang="zh-TW" altLang="zh-TW" sz="1200" u="sng" dirty="0" smtClean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endParaRPr lang="zh-TW" altLang="en-US" sz="1200" u="sng" dirty="0">
              <a:solidFill>
                <a:srgbClr val="0000FF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960" t="36036" r="19259" b="47753"/>
          <a:stretch/>
        </p:blipFill>
        <p:spPr>
          <a:xfrm>
            <a:off x="0" y="6134985"/>
            <a:ext cx="1202120" cy="723014"/>
          </a:xfrm>
          <a:prstGeom prst="rect">
            <a:avLst/>
          </a:prstGeom>
        </p:spPr>
      </p:pic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176642"/>
              </p:ext>
            </p:extLst>
          </p:nvPr>
        </p:nvGraphicFramePr>
        <p:xfrm>
          <a:off x="1344035" y="2485565"/>
          <a:ext cx="6182921" cy="3605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1914"/>
                <a:gridCol w="1453414"/>
                <a:gridCol w="1427593"/>
              </a:tblGrid>
              <a:tr h="3953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現今族群名稱 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F4E7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馬偕族群分類 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F4E79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藏品數量 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F4E79">
                        <a:alpha val="45882"/>
                      </a:srgbClr>
                    </a:solidFill>
                  </a:tcPr>
                </a:tc>
              </a:tr>
              <a:tr h="396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噶瑪蘭族 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F4E7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平埔番 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 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6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平埔族群（道卡斯、巴窄或西拉雅等） 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F4E7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熟番 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 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6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泰雅（賽德克）族或賽夏族 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F4E7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生番 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62 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6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鄒族或布農族 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F4E7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生番 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6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阿美族（南勢群） 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F4E7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南勢番 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 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5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臺灣原住民族（其他） 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F4E7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 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96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漢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F4E7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漢 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 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5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滿蒙 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F4E7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 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7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97713"/>
            <a:ext cx="9144000" cy="797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馬偕臺灣藏品文物類型分析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0" y="0"/>
            <a:ext cx="3810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海外遺珍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馬偕與原住民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7879" y="1392866"/>
            <a:ext cx="85988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馬</a:t>
            </a:r>
            <a:r>
              <a:rPr lang="zh-TW" altLang="en-US" sz="1600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偕採集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的各類型文物中，數量比重最多的是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服裝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，其次為</a:t>
            </a:r>
            <a:r>
              <a:rPr lang="zh-TW" altLang="en-US" sz="1600" b="1" u="sng" dirty="0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工藝品和娛樂品、宗教儀式用品</a:t>
            </a:r>
            <a:r>
              <a:rPr lang="zh-TW" altLang="en-US" sz="1600" dirty="0">
                <a:ea typeface="微軟正黑體" panose="020B0604030504040204" pitchFamily="34" charset="-120"/>
                <a:cs typeface="Times New Roman" panose="02020603050405020304" pitchFamily="18" charset="0"/>
              </a:rPr>
              <a:t>。日常生活用具和製造工具相對比較少。由這些採集物品，可以看出馬偕關注的臺灣藏品是什麼。</a:t>
            </a:r>
          </a:p>
        </p:txBody>
      </p:sp>
      <p:sp>
        <p:nvSpPr>
          <p:cNvPr id="10" name="矩形 9"/>
          <p:cNvSpPr/>
          <p:nvPr/>
        </p:nvSpPr>
        <p:spPr>
          <a:xfrm>
            <a:off x="5419024" y="10357"/>
            <a:ext cx="372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zh-TW" sz="1200" dirty="0" smtClean="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【更多資料：</a:t>
            </a:r>
            <a:r>
              <a:rPr lang="en-US" altLang="zh-TW" sz="1200" u="sng" dirty="0" smtClean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http://140.112.145.76/sharon/</a:t>
            </a:r>
            <a:r>
              <a:rPr lang="zh-TW" altLang="zh-TW" sz="1200" u="sng" dirty="0" smtClean="0">
                <a:solidFill>
                  <a:srgbClr val="0000FF"/>
                </a:solidFill>
                <a:latin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endParaRPr lang="zh-TW" altLang="en-US" sz="1200" u="sng" dirty="0">
              <a:solidFill>
                <a:srgbClr val="0000FF"/>
              </a:solidFill>
              <a:latin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960" t="36036" r="19259" b="47753"/>
          <a:stretch/>
        </p:blipFill>
        <p:spPr>
          <a:xfrm>
            <a:off x="0" y="6134985"/>
            <a:ext cx="1202120" cy="723014"/>
          </a:xfrm>
          <a:prstGeom prst="rect">
            <a:avLst/>
          </a:prstGeom>
        </p:spPr>
      </p:pic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678173"/>
              </p:ext>
            </p:extLst>
          </p:nvPr>
        </p:nvGraphicFramePr>
        <p:xfrm>
          <a:off x="1344035" y="2485565"/>
          <a:ext cx="5942289" cy="2865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8620"/>
                <a:gridCol w="1793669"/>
              </a:tblGrid>
              <a:tr h="476371">
                <a:tc>
                  <a:txBody>
                    <a:bodyPr/>
                    <a:lstStyle/>
                    <a:p>
                      <a:pPr marL="304800" indent="-3048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文物類型 </a:t>
                      </a:r>
                    </a:p>
                  </a:txBody>
                  <a:tcPr anchor="ctr">
                    <a:solidFill>
                      <a:srgbClr val="1F4E7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藏品數量 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1F4E79">
                        <a:alpha val="45882"/>
                      </a:srgbClr>
                    </a:solidFill>
                  </a:tcPr>
                </a:tc>
              </a:tr>
              <a:tr h="477763">
                <a:tc>
                  <a:txBody>
                    <a:bodyPr/>
                    <a:lstStyle/>
                    <a:p>
                      <a:pPr marL="304800" indent="-3048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服裝與織品 </a:t>
                      </a:r>
                    </a:p>
                  </a:txBody>
                  <a:tcPr anchor="ctr">
                    <a:solidFill>
                      <a:srgbClr val="1F4E7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154 </a:t>
                      </a:r>
                      <a:endParaRPr lang="zh-TW" sz="1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477763">
                <a:tc>
                  <a:txBody>
                    <a:bodyPr/>
                    <a:lstStyle/>
                    <a:p>
                      <a:pPr marL="304800" indent="-3048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工藝品與娛樂用品 </a:t>
                      </a:r>
                    </a:p>
                  </a:txBody>
                  <a:tcPr anchor="ctr">
                    <a:solidFill>
                      <a:srgbClr val="1F4E7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67 </a:t>
                      </a:r>
                      <a:endParaRPr lang="zh-TW" sz="1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477763">
                <a:tc>
                  <a:txBody>
                    <a:bodyPr/>
                    <a:lstStyle/>
                    <a:p>
                      <a:pPr marL="304800" indent="-3048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宗教儀式用具 </a:t>
                      </a:r>
                    </a:p>
                  </a:txBody>
                  <a:tcPr anchor="ctr">
                    <a:solidFill>
                      <a:srgbClr val="1F4E7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39 </a:t>
                      </a:r>
                      <a:endParaRPr lang="zh-TW" sz="1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477763">
                <a:tc>
                  <a:txBody>
                    <a:bodyPr/>
                    <a:lstStyle/>
                    <a:p>
                      <a:pPr marL="304800" indent="-3048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日常生活用具 </a:t>
                      </a:r>
                    </a:p>
                  </a:txBody>
                  <a:tcPr anchor="ctr">
                    <a:solidFill>
                      <a:srgbClr val="1F4E7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31 </a:t>
                      </a:r>
                      <a:endParaRPr lang="zh-TW" sz="1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477763">
                <a:tc>
                  <a:txBody>
                    <a:bodyPr/>
                    <a:lstStyle/>
                    <a:p>
                      <a:pPr marL="304800" indent="-304800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生業與製造工具 </a:t>
                      </a:r>
                    </a:p>
                  </a:txBody>
                  <a:tcPr anchor="ctr">
                    <a:solidFill>
                      <a:srgbClr val="1F4E7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4800" indent="-30480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19 </a:t>
                      </a:r>
                      <a:endParaRPr lang="zh-TW" sz="1400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5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1669312"/>
            <a:ext cx="9144000" cy="12652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69960" t="36036" r="19259" b="47753"/>
          <a:stretch/>
        </p:blipFill>
        <p:spPr>
          <a:xfrm>
            <a:off x="316761" y="0"/>
            <a:ext cx="2628901" cy="15811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022931" y="2339131"/>
            <a:ext cx="5098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馬偕與原住民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56591" y="1789129"/>
            <a:ext cx="38523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[</a:t>
            </a:r>
            <a:r>
              <a:rPr lang="zh-TW" altLang="en-US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海外遺珍</a:t>
            </a:r>
            <a:r>
              <a:rPr lang="en-US" altLang="zh-TW" sz="2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]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學習模組簡報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A29BD-F601-4860-A10F-A3F66EB87143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2022931" y="3350692"/>
            <a:ext cx="5098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謝謝指教</a:t>
            </a:r>
            <a:endParaRPr lang="en-US" altLang="zh-TW" sz="4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845744" y="5299129"/>
            <a:ext cx="34740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 數位人文研究中心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國立臺灣大學 人類學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endParaRPr lang="zh-TW" altLang="en-US" dirty="0"/>
          </a:p>
        </p:txBody>
      </p:sp>
      <p:sp>
        <p:nvSpPr>
          <p:cNvPr id="69" name="矩形 68"/>
          <p:cNvSpPr/>
          <p:nvPr/>
        </p:nvSpPr>
        <p:spPr>
          <a:xfrm>
            <a:off x="0" y="4646427"/>
            <a:ext cx="9144000" cy="3012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/>
        </p:nvSpPr>
        <p:spPr>
          <a:xfrm>
            <a:off x="0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/>
        </p:nvSpPr>
        <p:spPr>
          <a:xfrm>
            <a:off x="358663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/>
        </p:nvSpPr>
        <p:spPr>
          <a:xfrm>
            <a:off x="1793315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/>
        </p:nvSpPr>
        <p:spPr>
          <a:xfrm>
            <a:off x="3586630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/>
        </p:nvSpPr>
        <p:spPr>
          <a:xfrm>
            <a:off x="4662619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5021282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5379945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/>
        </p:nvSpPr>
        <p:spPr>
          <a:xfrm>
            <a:off x="5738608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>
            <a:off x="6097271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6455934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/>
        </p:nvSpPr>
        <p:spPr>
          <a:xfrm>
            <a:off x="6814597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/>
        </p:nvSpPr>
        <p:spPr>
          <a:xfrm>
            <a:off x="7173260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/>
        </p:nvSpPr>
        <p:spPr>
          <a:xfrm>
            <a:off x="8966565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/>
        </p:nvSpPr>
        <p:spPr>
          <a:xfrm>
            <a:off x="7531923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/>
        </p:nvSpPr>
        <p:spPr>
          <a:xfrm>
            <a:off x="7890586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/>
        </p:nvSpPr>
        <p:spPr>
          <a:xfrm>
            <a:off x="8249249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/>
        </p:nvSpPr>
        <p:spPr>
          <a:xfrm>
            <a:off x="8607912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/>
        </p:nvSpPr>
        <p:spPr>
          <a:xfrm>
            <a:off x="717326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/>
        </p:nvSpPr>
        <p:spPr>
          <a:xfrm>
            <a:off x="1075989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/>
        </p:nvSpPr>
        <p:spPr>
          <a:xfrm>
            <a:off x="1434652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/>
        </p:nvSpPr>
        <p:spPr>
          <a:xfrm>
            <a:off x="2151978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/>
        </p:nvSpPr>
        <p:spPr>
          <a:xfrm>
            <a:off x="2510641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/>
        </p:nvSpPr>
        <p:spPr>
          <a:xfrm>
            <a:off x="2869304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/>
        </p:nvSpPr>
        <p:spPr>
          <a:xfrm>
            <a:off x="3227967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/>
        </p:nvSpPr>
        <p:spPr>
          <a:xfrm>
            <a:off x="3945293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/>
        </p:nvSpPr>
        <p:spPr>
          <a:xfrm>
            <a:off x="4303956" y="4973302"/>
            <a:ext cx="177435" cy="156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3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</TotalTime>
  <Words>975</Words>
  <Application>Microsoft Office PowerPoint</Application>
  <PresentationFormat>如螢幕大小 (4:3)</PresentationFormat>
  <Paragraphs>104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RCDH21</dc:creator>
  <cp:lastModifiedBy>RCDH21</cp:lastModifiedBy>
  <cp:revision>49</cp:revision>
  <dcterms:created xsi:type="dcterms:W3CDTF">2016-03-28T01:23:19Z</dcterms:created>
  <dcterms:modified xsi:type="dcterms:W3CDTF">2016-03-28T10:09:20Z</dcterms:modified>
</cp:coreProperties>
</file>